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7150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Roboto SemiBold"/>
      <p:regular r:id="rId42"/>
      <p:bold r:id="rId43"/>
      <p:italic r:id="rId44"/>
      <p:boldItalic r:id="rId45"/>
    </p:embeddedFont>
    <p:embeddedFont>
      <p:font typeface="Courier Prime"/>
      <p:regular r:id="rId46"/>
      <p:bold r:id="rId47"/>
      <p:italic r:id="rId48"/>
      <p:boldItalic r:id="rId49"/>
    </p:embeddedFont>
    <p:embeddedFont>
      <p:font typeface="Cambria Math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324">
          <p15:clr>
            <a:srgbClr val="9AA0A6"/>
          </p15:clr>
        </p15:guide>
        <p15:guide id="4" pos="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  <p:guide pos="3324" orient="horz"/>
        <p:guide pos="1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RobotoSemiBold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RobotoSemiBold-italic.fntdata"/><Relationship Id="rId43" Type="http://schemas.openxmlformats.org/officeDocument/2006/relationships/font" Target="fonts/RobotoSemiBold-bold.fntdata"/><Relationship Id="rId46" Type="http://schemas.openxmlformats.org/officeDocument/2006/relationships/font" Target="fonts/CourierPrime-regular.fntdata"/><Relationship Id="rId45" Type="http://schemas.openxmlformats.org/officeDocument/2006/relationships/font" Target="fonts/Roboto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urierPrime-italic.fntdata"/><Relationship Id="rId47" Type="http://schemas.openxmlformats.org/officeDocument/2006/relationships/font" Target="fonts/CourierPrime-bold.fntdata"/><Relationship Id="rId49" Type="http://schemas.openxmlformats.org/officeDocument/2006/relationships/font" Target="fonts/CourierPrim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CambriaMath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b6856b08e_1_2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b6856b08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b6856b08e_1_2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b6856b08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b6856b08e_1_5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b6856b08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e9b38ddb3_0_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e9b38dd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b6856b08e_1_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b6856b08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b6856b08e_2_2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b6856b08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b6856b08e_2_2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b6856b08e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b6856b08e_2_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b6856b08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e9b38ddb3_0_2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e9b38ddb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3bfd39de3_3_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3bfd39de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4b6856b08e_0_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34b6856b0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2df0d79ac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2df0d79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2df0d79ac_0_6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2df0d79a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2df0d79ac_0_5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2df0d79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b03942d1a_0_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0b03942d1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2df0d79ac_0_4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2df0d79a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2df0d79ac_0_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2df0d79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2df0d79ac_0_2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2df0d79a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2df0d79ac_0_1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2df0d79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2df0d79ac_0_3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2df0d79a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2df0d79ac_0_5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2df0d79a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b6856b08e_0_4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34b6856b0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b03942d1a_0_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0b03942d1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3bfd39de3_8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3bfd39de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b6856b08e_1_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4b6856b08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b6856b08e_0_8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34b6856b08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e9b38ddb3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e9b38dd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3bfd39de3_3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3bfd39de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b03942d1a_0_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0b03942d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b6856b08e_1_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b6856b08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b6856b08e_1_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b6856b08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Conferenc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jkdjfkjsdklfjd" id="10" name="Google Shape;10;p2" title="jhjdhfjsdh"/>
          <p:cNvSpPr txBox="1"/>
          <p:nvPr>
            <p:ph type="ctrTitle"/>
          </p:nvPr>
        </p:nvSpPr>
        <p:spPr>
          <a:xfrm>
            <a:off x="1207425" y="2839544"/>
            <a:ext cx="56934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311708" y="340134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5200"/>
              <a:buFont typeface="Arial"/>
              <a:buNone/>
              <a:defRPr sz="520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descr="jkdjfkjsdklfjd" id="12" name="Google Shape;12;p2" title="jhjdhfjsdh"/>
          <p:cNvSpPr txBox="1"/>
          <p:nvPr>
            <p:ph idx="3" type="ctrTitle"/>
          </p:nvPr>
        </p:nvSpPr>
        <p:spPr>
          <a:xfrm>
            <a:off x="313526" y="4583667"/>
            <a:ext cx="49677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mbria"/>
              <a:buNone/>
              <a:defRPr sz="5200"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986875" y="2702646"/>
            <a:ext cx="19623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96">
          <p15:clr>
            <a:srgbClr val="FA7B17"/>
          </p15:clr>
        </p15:guide>
        <p15:guide id="2" pos="565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3600"/>
              <a:buFont typeface="Arial"/>
              <a:buNone/>
              <a:defRPr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419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419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419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419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"/>
          <p:cNvCxnSpPr/>
          <p:nvPr/>
        </p:nvCxnSpPr>
        <p:spPr>
          <a:xfrm flipH="1" rot="10800000">
            <a:off x="383286" y="839828"/>
            <a:ext cx="8594700" cy="1200"/>
          </a:xfrm>
          <a:prstGeom prst="straightConnector1">
            <a:avLst/>
          </a:prstGeom>
          <a:noFill/>
          <a:ln cap="flat" cmpd="sng" w="19050">
            <a:solidFill>
              <a:srgbClr val="8B00E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/>
        </p:nvSpPr>
        <p:spPr>
          <a:xfrm>
            <a:off x="4259825" y="5255639"/>
            <a:ext cx="3627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66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CAOS">
  <p:cSld name="TITLE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311700" y="1155413"/>
            <a:ext cx="85206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00E7"/>
              </a:buClr>
              <a:buSzPts val="5200"/>
              <a:buFont typeface="Arial"/>
              <a:buNone/>
              <a:defRPr sz="520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descr="jkdjfkjsdklfjd" id="23" name="Google Shape;23;p4" title="jhjdhfjsdh"/>
          <p:cNvSpPr txBox="1"/>
          <p:nvPr>
            <p:ph idx="2" type="ctrTitle"/>
          </p:nvPr>
        </p:nvSpPr>
        <p:spPr>
          <a:xfrm>
            <a:off x="1645609" y="3185083"/>
            <a:ext cx="6171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descr="jkdjfkjsdklfjd" id="24" name="Google Shape;24;p4" title="jhjdhfjsdh"/>
          <p:cNvSpPr txBox="1"/>
          <p:nvPr>
            <p:ph idx="3" type="ctrTitle"/>
          </p:nvPr>
        </p:nvSpPr>
        <p:spPr>
          <a:xfrm>
            <a:off x="320125" y="5072831"/>
            <a:ext cx="31374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96">
          <p15:clr>
            <a:srgbClr val="FA7B17"/>
          </p15:clr>
        </p15:guide>
        <p15:guide id="2" orient="horz" pos="45">
          <p15:clr>
            <a:srgbClr val="FA7B17"/>
          </p15:clr>
        </p15:guide>
        <p15:guide id="3" orient="horz" pos="106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81000" y="127001"/>
            <a:ext cx="8382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None/>
              <a:defRPr b="1" sz="47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81000" y="889000"/>
            <a:ext cx="8382000" cy="4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077200" y="5283729"/>
            <a:ext cx="685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Cambria Math"/>
              <a:buNone/>
              <a:defRPr b="0" i="0" sz="2000" u="none">
                <a:solidFill>
                  <a:srgbClr val="898989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85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mbria"/>
              <a:buChar char="●"/>
              <a:defRPr b="0" i="0" sz="3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4191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4191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4191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4191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4191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■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4191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●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4191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mbria"/>
              <a:buChar char="○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4191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Cambria"/>
              <a:buChar char="■"/>
              <a:defRPr b="0" i="0" sz="3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4758" y="5261845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800">
          <p15:clr>
            <a:srgbClr val="EA4335"/>
          </p15:clr>
        </p15:guide>
        <p15:guide id="2" orient="horz" pos="190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sammagnet7/cs773_CompArch-Perf-Securit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2" type="ctrTitle"/>
          </p:nvPr>
        </p:nvSpPr>
        <p:spPr>
          <a:xfrm>
            <a:off x="311700" y="470639"/>
            <a:ext cx="8520600" cy="4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>
                <a:solidFill>
                  <a:schemeClr val="dk1"/>
                </a:solidFill>
              </a:rPr>
              <a:t>CS-773 Project </a:t>
            </a:r>
            <a:r>
              <a:rPr lang="en" sz="2500">
                <a:solidFill>
                  <a:schemeClr val="dk1"/>
                </a:solidFill>
              </a:rPr>
              <a:t>Final</a:t>
            </a:r>
            <a:r>
              <a:rPr lang="en" sz="2500">
                <a:solidFill>
                  <a:schemeClr val="dk1"/>
                </a:solidFill>
              </a:rPr>
              <a:t> Checkpoint</a:t>
            </a:r>
            <a:br>
              <a:rPr lang="en" sz="2500">
                <a:solidFill>
                  <a:schemeClr val="dk1"/>
                </a:solidFill>
              </a:rPr>
            </a:br>
            <a:br>
              <a:rPr lang="en" sz="2500">
                <a:solidFill>
                  <a:schemeClr val="dk1"/>
                </a:solidFill>
              </a:rPr>
            </a:br>
            <a:br>
              <a:rPr b="1" lang="en" sz="5400"/>
            </a:br>
            <a:r>
              <a:rPr b="1" lang="en" sz="3500"/>
              <a:t>Hybrid Cache Architecture for Comprehensive Security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200">
                <a:solidFill>
                  <a:srgbClr val="000000"/>
                </a:solidFill>
              </a:rPr>
              <a:t>Soumik Dutta, Arnab Bhakta, SM Arif Ali</a:t>
            </a:r>
            <a:br>
              <a:rPr lang="en" sz="2500">
                <a:solidFill>
                  <a:srgbClr val="000000"/>
                </a:solidFill>
              </a:rPr>
            </a:br>
            <a:r>
              <a:rPr b="1" lang="en" sz="2000">
                <a:solidFill>
                  <a:srgbClr val="000000"/>
                </a:solidFill>
              </a:rPr>
              <a:t>Team Gandiva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23m0826@iitb.ac.in,23m0835@iitb.ac.in,23m0822@iitb.ac.in</a:t>
            </a:r>
            <a:endParaRPr sz="1800">
              <a:solidFill>
                <a:srgbClr val="00000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" sz="1800">
                <a:solidFill>
                  <a:srgbClr val="8B00E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8B00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 - L1 MPKI</a:t>
            </a:r>
            <a:endParaRPr/>
          </a:p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25" y="870852"/>
            <a:ext cx="8182275" cy="409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 - L2 MPKI</a:t>
            </a:r>
            <a:endParaRPr/>
          </a:p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17" title="mpki_l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836" y="859466"/>
            <a:ext cx="8148201" cy="407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995375" y="4953461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MPKI doesn’t explain the performance difference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 - L1 Miss Latency</a:t>
            </a:r>
            <a:endParaRPr/>
          </a:p>
        </p:txBody>
      </p:sp>
      <p:sp>
        <p:nvSpPr>
          <p:cNvPr id="147" name="Google Shape;147;p18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541570" y="861218"/>
            <a:ext cx="7985124" cy="3992550"/>
            <a:chOff x="541570" y="861218"/>
            <a:chExt cx="7985124" cy="3992550"/>
          </a:xfrm>
        </p:grpSpPr>
        <p:pic>
          <p:nvPicPr>
            <p:cNvPr id="149" name="Google Shape;149;p18" title="l1_latency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1570" y="861218"/>
              <a:ext cx="7985124" cy="399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8"/>
            <p:cNvSpPr txBox="1"/>
            <p:nvPr/>
          </p:nvSpPr>
          <p:spPr>
            <a:xfrm>
              <a:off x="3112200" y="963675"/>
              <a:ext cx="3279600" cy="36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L1 Miss Latency normalised to baseline </a:t>
              </a:r>
              <a:endParaRPr sz="13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151" name="Google Shape;151;p18"/>
          <p:cNvSpPr/>
          <p:nvPr/>
        </p:nvSpPr>
        <p:spPr>
          <a:xfrm>
            <a:off x="995375" y="4781848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Significant differences in miss latency between baseline and MIRAGE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 - Tradeoff</a:t>
            </a:r>
            <a:endParaRPr/>
          </a:p>
        </p:txBody>
      </p:sp>
      <p:pic>
        <p:nvPicPr>
          <p:cNvPr id="157" name="Google Shape;157;p19" title="replacemen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25" y="885250"/>
            <a:ext cx="7991675" cy="394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995375" y="4822553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Set-Associative Eviction decreases as extra tags are used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GhostMinion Configuration</a:t>
            </a:r>
            <a:endParaRPr/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Level: L1-D Cache, L1-I Cache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L2 clusivity: Exclusive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D/I GhostMinions: 2KiB, 2-way, accessed with D/I cache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L2 prefetcher: 8 degree, Stride Prefetcher (64-entry RPT)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GhostMinion Results - Speedup</a:t>
            </a:r>
            <a:endParaRPr/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75" y="893400"/>
            <a:ext cx="8009676" cy="40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>
            <a:off x="995375" y="4858048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Speculative data hiding and strict-ordering causes commit stall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GhostMinion Results - L1 MPKI</a:t>
            </a:r>
            <a:endParaRPr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995375" y="4798130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Increased MPKI in non-speculative L1 cache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2" name="Google Shape;182;p22" title="mpki_l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3391"/>
            <a:ext cx="7657077" cy="382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GhostMinion Results - L2 MPKI</a:t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3" title="mpki_l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50" y="877117"/>
            <a:ext cx="7950900" cy="39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/>
          <p:nvPr/>
        </p:nvSpPr>
        <p:spPr>
          <a:xfrm>
            <a:off x="995375" y="4798130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No noticeable differences in L2 MPKI for baseline and GhostMinion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GhostMinion Results: Tradeoff </a:t>
            </a:r>
            <a:endParaRPr/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24" title="speedup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25" y="893400"/>
            <a:ext cx="7957376" cy="39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/>
          <p:nvPr/>
        </p:nvSpPr>
        <p:spPr>
          <a:xfrm>
            <a:off x="995375" y="4798130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Insignificant effect on performance on changing </a:t>
            </a: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GhostMinion size 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Entering Checkpoint 2</a:t>
            </a:r>
            <a:endParaRPr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5" title="product-release-14344275-1153857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883691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500"/>
              <a:t>Problem statement</a:t>
            </a:r>
            <a:endParaRPr sz="3500"/>
          </a:p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8"/>
          <p:cNvGrpSpPr/>
          <p:nvPr/>
        </p:nvGrpSpPr>
        <p:grpSpPr>
          <a:xfrm>
            <a:off x="179625" y="2216300"/>
            <a:ext cx="4615800" cy="2637825"/>
            <a:chOff x="179625" y="2216300"/>
            <a:chExt cx="4615800" cy="2637825"/>
          </a:xfrm>
        </p:grpSpPr>
        <p:pic>
          <p:nvPicPr>
            <p:cNvPr id="47" name="Google Shape;4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625" y="2216300"/>
              <a:ext cx="4615800" cy="22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8"/>
            <p:cNvSpPr txBox="1"/>
            <p:nvPr/>
          </p:nvSpPr>
          <p:spPr>
            <a:xfrm>
              <a:off x="1652625" y="4546025"/>
              <a:ext cx="2373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mbria"/>
                  <a:ea typeface="Cambria"/>
                  <a:cs typeface="Cambria"/>
                  <a:sym typeface="Cambria"/>
                </a:rPr>
                <a:t>Conflict based attacks</a:t>
              </a:r>
              <a:endParaRPr sz="18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49" name="Google Shape;49;p8"/>
          <p:cNvGrpSpPr/>
          <p:nvPr/>
        </p:nvGrpSpPr>
        <p:grpSpPr>
          <a:xfrm>
            <a:off x="5720850" y="1799650"/>
            <a:ext cx="3264400" cy="3066825"/>
            <a:chOff x="5720850" y="1799650"/>
            <a:chExt cx="3264400" cy="3066825"/>
          </a:xfrm>
        </p:grpSpPr>
        <p:pic>
          <p:nvPicPr>
            <p:cNvPr id="50" name="Google Shape;5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36250" y="1799650"/>
              <a:ext cx="2299675" cy="268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1;p8"/>
            <p:cNvSpPr txBox="1"/>
            <p:nvPr/>
          </p:nvSpPr>
          <p:spPr>
            <a:xfrm>
              <a:off x="5720850" y="4558375"/>
              <a:ext cx="2948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mbria"/>
                  <a:ea typeface="Cambria"/>
                  <a:cs typeface="Cambria"/>
                  <a:sym typeface="Cambria"/>
                </a:rPr>
                <a:t>Transient execution attacks</a:t>
              </a:r>
              <a:endParaRPr sz="1800"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52" name="Google Shape;52;p8"/>
            <p:cNvPicPr preferRelativeResize="0"/>
            <p:nvPr/>
          </p:nvPicPr>
          <p:blipFill rotWithShape="1">
            <a:blip r:embed="rId5">
              <a:alphaModFix/>
            </a:blip>
            <a:srcRect b="10435" l="14740" r="59012" t="21444"/>
            <a:stretch/>
          </p:blipFill>
          <p:spPr>
            <a:xfrm>
              <a:off x="5720850" y="2907500"/>
              <a:ext cx="467800" cy="68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 rotWithShape="1">
            <a:blip r:embed="rId5">
              <a:alphaModFix/>
            </a:blip>
            <a:srcRect b="18322" l="45002" r="12934" t="22361"/>
            <a:stretch/>
          </p:blipFill>
          <p:spPr>
            <a:xfrm>
              <a:off x="8245926" y="3023050"/>
              <a:ext cx="739324" cy="586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8"/>
            <p:cNvPicPr preferRelativeResize="0"/>
            <p:nvPr/>
          </p:nvPicPr>
          <p:blipFill rotWithShape="1">
            <a:blip r:embed="rId6">
              <a:alphaModFix/>
            </a:blip>
            <a:srcRect b="8863" l="22823" r="24732" t="5497"/>
            <a:stretch/>
          </p:blipFill>
          <p:spPr>
            <a:xfrm>
              <a:off x="5898662" y="3929542"/>
              <a:ext cx="513231" cy="5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8"/>
          <p:cNvSpPr/>
          <p:nvPr/>
        </p:nvSpPr>
        <p:spPr>
          <a:xfrm>
            <a:off x="837475" y="5005893"/>
            <a:ext cx="74985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we</a:t>
            </a:r>
            <a:r>
              <a:rPr lang="en" sz="1600">
                <a:solidFill>
                  <a:schemeClr val="dk1"/>
                </a:solidFill>
              </a:rPr>
              <a:t> create an </a:t>
            </a:r>
            <a:r>
              <a:rPr b="1" lang="en" sz="1600">
                <a:solidFill>
                  <a:schemeClr val="dk1"/>
                </a:solidFill>
              </a:rPr>
              <a:t>unified</a:t>
            </a:r>
            <a:r>
              <a:rPr lang="en" sz="1600">
                <a:solidFill>
                  <a:schemeClr val="dk1"/>
                </a:solidFill>
              </a:rPr>
              <a:t> solution to defend against </a:t>
            </a:r>
            <a:r>
              <a:rPr lang="en" sz="1600">
                <a:solidFill>
                  <a:schemeClr val="dk1"/>
                </a:solidFill>
              </a:rPr>
              <a:t>both attack types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keeping performance-security tradeoff in mind?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538600" y="1303608"/>
            <a:ext cx="5182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Modern processors are vulnerable to </a:t>
            </a:r>
            <a:r>
              <a:rPr b="1" lang="en" sz="1900">
                <a:latin typeface="Cambria"/>
                <a:ea typeface="Cambria"/>
                <a:cs typeface="Cambria"/>
                <a:sym typeface="Cambria"/>
              </a:rPr>
              <a:t>two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 major classes of </a:t>
            </a:r>
            <a:r>
              <a:rPr b="1" lang="en" sz="1900">
                <a:latin typeface="Cambria"/>
                <a:ea typeface="Cambria"/>
                <a:cs typeface="Cambria"/>
                <a:sym typeface="Cambria"/>
              </a:rPr>
              <a:t>attacks</a:t>
            </a:r>
            <a:endParaRPr b="1" sz="19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336123" y="1150914"/>
            <a:ext cx="1537500" cy="390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336123" y="2001823"/>
            <a:ext cx="1032600" cy="344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2" name="Google Shape;212;p26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on checkpoint 1 feedback</a:t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18600" y="1055091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Feedback    Take care of some unexpected results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Action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Took checkpoint at 10B instruction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Re-evaluated benchmarks for larger instruction count from checkpoint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 Previous - Speedup</a:t>
            </a:r>
            <a:endParaRPr/>
          </a:p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63" y="1160091"/>
            <a:ext cx="7624515" cy="381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result Revised - Speedup</a:t>
            </a:r>
            <a:endParaRPr/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28" title="slowdown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00" y="1078350"/>
            <a:ext cx="7864125" cy="393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500"/>
              <a:t>Work done in checkpoint-II</a:t>
            </a:r>
            <a:endParaRPr sz="3500"/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311700" y="1000144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highlight>
                  <a:srgbClr val="FFFFFF"/>
                </a:highlight>
              </a:rPr>
              <a:t>Integrated MIRAGE &amp; GhostMinion in gem5 v20.1</a:t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highlight>
                  <a:srgbClr val="FFFFFF"/>
                </a:highlight>
              </a:rPr>
              <a:t>Implemented checkpointing system to skip first 10B instruction and simulation thereafter.</a:t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Configuration in merged technique</a:t>
            </a:r>
            <a:endParaRPr sz="3000"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188325" y="899525"/>
            <a:ext cx="87108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" sz="2600"/>
              <a:t>DRAM page management policy</a:t>
            </a:r>
            <a:endParaRPr sz="26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GhostMinion: Open adaptive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Mirage: Closed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Combined: Open adaptive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" sz="2600"/>
              <a:t>L2 clusivity</a:t>
            </a:r>
            <a:endParaRPr sz="26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GhostMinion: exclusive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Mirage: Inclusive</a:t>
            </a:r>
            <a:endParaRPr sz="2400">
              <a:solidFill>
                <a:srgbClr val="434343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2400">
                <a:solidFill>
                  <a:srgbClr val="434343"/>
                </a:solidFill>
              </a:rPr>
              <a:t>Combined: Inclusive (exclusive w.r.t ghostminion cache)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Simulation Configuration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Architecture: </a:t>
            </a:r>
            <a:r>
              <a:rPr b="1" lang="en" sz="2200"/>
              <a:t>ARM-64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Core: </a:t>
            </a:r>
            <a:r>
              <a:rPr b="1" lang="en" sz="2200"/>
              <a:t>Single-Core</a:t>
            </a:r>
            <a:r>
              <a:rPr lang="en" sz="2200"/>
              <a:t>, 8-Wide, </a:t>
            </a:r>
            <a:r>
              <a:rPr b="1" lang="en" sz="2200"/>
              <a:t>Out-of-order</a:t>
            </a:r>
            <a:r>
              <a:rPr lang="en" sz="2200"/>
              <a:t>, 2.0GHz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L1D: 32KiB, 2-cycle-latency, 8 way, 4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L1I: 32KiB, 2-cycle-latency, 8 way, 4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L2: 8MiB, 20-cycle-latency, 16 way, 20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DRAM: 16GiB DDR4 2400MT/s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Warmup-Instruction: </a:t>
            </a:r>
            <a:r>
              <a:rPr b="1" lang="en" sz="2200"/>
              <a:t>500M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Simulation-Instruction: </a:t>
            </a:r>
            <a:r>
              <a:rPr b="1" lang="en" sz="2200"/>
              <a:t>2B*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	</a:t>
            </a:r>
            <a:r>
              <a:rPr b="1" lang="en" sz="1700"/>
              <a:t>*</a:t>
            </a:r>
            <a:r>
              <a:rPr lang="en" sz="1700"/>
              <a:t>initially tried with 10B instructions but each benchmark took about 45hrs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Speedup</a:t>
            </a:r>
            <a:endParaRPr/>
          </a:p>
        </p:txBody>
      </p: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2" title="slowdow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25" y="883199"/>
            <a:ext cx="7897200" cy="39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/>
          <p:nvPr/>
        </p:nvSpPr>
        <p:spPr>
          <a:xfrm>
            <a:off x="985375" y="4831800"/>
            <a:ext cx="7057500" cy="53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The combined technique exhibit a 5% slowdown on average 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L1 MPKI</a:t>
            </a:r>
            <a:endParaRPr/>
          </a:p>
        </p:txBody>
      </p: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33" title="mpki_l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75" y="911650"/>
            <a:ext cx="7872375" cy="393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/>
          <p:nvPr/>
        </p:nvSpPr>
        <p:spPr>
          <a:xfrm>
            <a:off x="1043250" y="4913200"/>
            <a:ext cx="7057500" cy="53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bwaves, gcc, mcf, xalanc suffers high MPKI at both L1 and L2 </a:t>
            </a: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 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1881650" y="1959825"/>
            <a:ext cx="1595700" cy="708300"/>
          </a:xfrm>
          <a:prstGeom prst="wedgeRoundRectCallout">
            <a:avLst>
              <a:gd fmla="val 24998" name="adj1"/>
              <a:gd fmla="val 15343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High L1 MPKI but no effect on IPC. Why?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L2 MPKI</a:t>
            </a:r>
            <a:endParaRPr/>
          </a:p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4" title="mpki_l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25" y="875662"/>
            <a:ext cx="8222976" cy="41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/>
          <p:nvPr/>
        </p:nvSpPr>
        <p:spPr>
          <a:xfrm>
            <a:off x="1043250" y="4989400"/>
            <a:ext cx="7057500" cy="53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Slight speedup in lbm due to </a:t>
            </a: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L2 MPKI lower than baseline  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L1 Miss Latency</a:t>
            </a:r>
            <a:endParaRPr/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1043250" y="4913200"/>
            <a:ext cx="7057500" cy="53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Both lbm and exchange2 encounter significantly lower miss latency</a:t>
            </a: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 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2" name="Google Shape;282;p35" title="l1_latenc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893391"/>
            <a:ext cx="7887216" cy="394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500"/>
              <a:t>Prior Works</a:t>
            </a:r>
            <a:endParaRPr sz="3500"/>
          </a:p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9" title="image-removebg-preview.png"/>
          <p:cNvPicPr preferRelativeResize="0"/>
          <p:nvPr/>
        </p:nvPicPr>
        <p:blipFill rotWithShape="1">
          <a:blip r:embed="rId3">
            <a:alphaModFix/>
          </a:blip>
          <a:srcRect b="4187" l="14826" r="14130" t="0"/>
          <a:stretch/>
        </p:blipFill>
        <p:spPr>
          <a:xfrm>
            <a:off x="5964250" y="1934450"/>
            <a:ext cx="2218475" cy="20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4">
            <a:alphaModFix/>
          </a:blip>
          <a:srcRect b="15685" l="15238" r="15147" t="10606"/>
          <a:stretch/>
        </p:blipFill>
        <p:spPr>
          <a:xfrm>
            <a:off x="1542525" y="1872642"/>
            <a:ext cx="1917926" cy="21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518308" y="4163458"/>
            <a:ext cx="4057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MIRAGE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: Mitigates Conflict-Based Cache Attacks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with a Practical Fully-Associative Design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USENIX Sec ‘21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014108" y="4163458"/>
            <a:ext cx="4057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GhostMinion: A Strictness-Ordered Cache System for Spectre Mitigation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MICRO  ‘21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837475" y="5005893"/>
            <a:ext cx="74985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Combining them could provide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comprehensive </a:t>
            </a:r>
            <a:r>
              <a:rPr b="1" lang="en">
                <a:solidFill>
                  <a:schemeClr val="dk1"/>
                </a:solidFill>
              </a:rPr>
              <a:t>security</a:t>
            </a:r>
            <a:r>
              <a:rPr lang="en">
                <a:solidFill>
                  <a:schemeClr val="dk1"/>
                </a:solidFill>
              </a:rPr>
              <a:t> but requires careful </a:t>
            </a:r>
            <a:r>
              <a:rPr b="1" lang="en">
                <a:solidFill>
                  <a:schemeClr val="dk1"/>
                </a:solidFill>
              </a:rPr>
              <a:t>integration</a:t>
            </a:r>
            <a:endParaRPr b="1" sz="19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500"/>
              <a:t>Github link</a:t>
            </a:r>
            <a:endParaRPr sz="3500"/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311700" y="1304944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https://github.com/sammagnet7/cs773_CompArch-Perf-Security</a:t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Checkpoint Video</a:t>
            </a:r>
            <a:endParaRPr/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https://www.youtube.com/watch?v=lM6voFCyAXU</a:t>
            </a:r>
            <a:endParaRPr sz="2000"/>
          </a:p>
        </p:txBody>
      </p:sp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Configuration</a:t>
            </a:r>
            <a:endParaRPr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Level: L2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L2 clusivity: Inclusive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L2 Skews: 2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Tag to Data Ratio: 1.75 (75% extra tags)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Encryption Latency: 2 cycles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500"/>
              <a:t>Goal of the Project</a:t>
            </a:r>
            <a:endParaRPr sz="3500"/>
          </a:p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 txBox="1"/>
          <p:nvPr/>
        </p:nvSpPr>
        <p:spPr>
          <a:xfrm>
            <a:off x="394750" y="1242350"/>
            <a:ext cx="5040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Design a </a:t>
            </a:r>
            <a:r>
              <a:rPr b="1" lang="en" sz="1800">
                <a:solidFill>
                  <a:schemeClr val="dk1"/>
                </a:solidFill>
              </a:rPr>
              <a:t>hybrid cache architecture</a:t>
            </a:r>
            <a:r>
              <a:rPr lang="en" sz="1800">
                <a:solidFill>
                  <a:schemeClr val="dk1"/>
                </a:solidFill>
              </a:rPr>
              <a:t> that:</a:t>
            </a:r>
            <a:endParaRPr sz="37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75" name="Google Shape;75;p10"/>
          <p:cNvGrpSpPr/>
          <p:nvPr/>
        </p:nvGrpSpPr>
        <p:grpSpPr>
          <a:xfrm>
            <a:off x="1277000" y="1973863"/>
            <a:ext cx="6773159" cy="2941800"/>
            <a:chOff x="1277000" y="1973863"/>
            <a:chExt cx="6773159" cy="2941800"/>
          </a:xfrm>
        </p:grpSpPr>
        <p:grpSp>
          <p:nvGrpSpPr>
            <p:cNvPr id="76" name="Google Shape;76;p10"/>
            <p:cNvGrpSpPr/>
            <p:nvPr/>
          </p:nvGrpSpPr>
          <p:grpSpPr>
            <a:xfrm>
              <a:off x="1277000" y="1973863"/>
              <a:ext cx="6773159" cy="2941800"/>
              <a:chOff x="1277000" y="1821463"/>
              <a:chExt cx="6773159" cy="2941800"/>
            </a:xfrm>
          </p:grpSpPr>
          <p:sp>
            <p:nvSpPr>
              <p:cNvPr id="77" name="Google Shape;77;p10"/>
              <p:cNvSpPr/>
              <p:nvPr/>
            </p:nvSpPr>
            <p:spPr>
              <a:xfrm rot="-2798421">
                <a:off x="5649617" y="2280821"/>
                <a:ext cx="2023084" cy="2023084"/>
              </a:xfrm>
              <a:prstGeom prst="roundRect">
                <a:avLst>
                  <a:gd fmla="val 7632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8" name="Google Shape;78;p10"/>
              <p:cNvSpPr/>
              <p:nvPr/>
            </p:nvSpPr>
            <p:spPr>
              <a:xfrm rot="-2798421">
                <a:off x="3696140" y="2280821"/>
                <a:ext cx="2023084" cy="2023084"/>
              </a:xfrm>
              <a:prstGeom prst="roundRect">
                <a:avLst>
                  <a:gd fmla="val 8838" name="adj"/>
                </a:avLst>
              </a:prstGeom>
              <a:solidFill>
                <a:srgbClr val="4A98DA"/>
              </a:solidFill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9" name="Google Shape;79;p10"/>
              <p:cNvSpPr/>
              <p:nvPr/>
            </p:nvSpPr>
            <p:spPr>
              <a:xfrm rot="-2798421">
                <a:off x="1654458" y="2280821"/>
                <a:ext cx="2023084" cy="2023084"/>
              </a:xfrm>
              <a:prstGeom prst="roundRect">
                <a:avLst>
                  <a:gd fmla="val 9153" name="adj"/>
                </a:avLst>
              </a:prstGeom>
              <a:solidFill>
                <a:srgbClr val="CC4D24"/>
              </a:solidFill>
              <a:ln cap="flat" cmpd="sng" w="9525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80" name="Google Shape;80;p10"/>
              <p:cNvSpPr/>
              <p:nvPr/>
            </p:nvSpPr>
            <p:spPr>
              <a:xfrm rot="-2797486">
                <a:off x="5253561" y="2958967"/>
                <a:ext cx="822979" cy="29837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 rot="-2797486">
                <a:off x="5322136" y="3329284"/>
                <a:ext cx="822979" cy="281415"/>
              </a:xfrm>
              <a:prstGeom prst="roundRect">
                <a:avLst>
                  <a:gd fmla="val 50000" name="adj"/>
                </a:avLst>
              </a:prstGeom>
              <a:solidFill>
                <a:srgbClr val="4A98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82" name="Google Shape;82;p10"/>
              <p:cNvSpPr/>
              <p:nvPr/>
            </p:nvSpPr>
            <p:spPr>
              <a:xfrm rot="-2797486">
                <a:off x="3274985" y="2959561"/>
                <a:ext cx="822979" cy="270376"/>
              </a:xfrm>
              <a:prstGeom prst="roundRect">
                <a:avLst>
                  <a:gd fmla="val 50000" name="adj"/>
                </a:avLst>
              </a:prstGeom>
              <a:solidFill>
                <a:srgbClr val="4A98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83" name="Google Shape;83;p10"/>
              <p:cNvSpPr/>
              <p:nvPr/>
            </p:nvSpPr>
            <p:spPr>
              <a:xfrm rot="-2797486">
                <a:off x="3275010" y="3336857"/>
                <a:ext cx="822979" cy="273345"/>
              </a:xfrm>
              <a:prstGeom prst="roundRect">
                <a:avLst>
                  <a:gd fmla="val 50000" name="adj"/>
                </a:avLst>
              </a:prstGeom>
              <a:solidFill>
                <a:srgbClr val="CC4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sp>
          <p:nvSpPr>
            <p:cNvPr id="84" name="Google Shape;84;p10"/>
            <p:cNvSpPr txBox="1"/>
            <p:nvPr/>
          </p:nvSpPr>
          <p:spPr>
            <a:xfrm>
              <a:off x="2326351" y="2211925"/>
              <a:ext cx="7044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lt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01</a:t>
              </a:r>
              <a:endParaRPr sz="32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5" name="Google Shape;85;p10"/>
            <p:cNvSpPr txBox="1"/>
            <p:nvPr/>
          </p:nvSpPr>
          <p:spPr>
            <a:xfrm>
              <a:off x="4347238" y="2211925"/>
              <a:ext cx="7044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lt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02</a:t>
              </a:r>
              <a:endParaRPr sz="32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6" name="Google Shape;86;p10"/>
            <p:cNvSpPr txBox="1"/>
            <p:nvPr/>
          </p:nvSpPr>
          <p:spPr>
            <a:xfrm>
              <a:off x="6308595" y="2211925"/>
              <a:ext cx="7044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lt1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03</a:t>
              </a:r>
              <a:endParaRPr sz="32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7" name="Google Shape;87;p10"/>
            <p:cNvSpPr txBox="1"/>
            <p:nvPr/>
          </p:nvSpPr>
          <p:spPr>
            <a:xfrm>
              <a:off x="1843750" y="2881059"/>
              <a:ext cx="1646700" cy="13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Combines </a:t>
              </a: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Mirage</a:t>
              </a: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's </a:t>
              </a: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global eviction</a:t>
              </a: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to prevent </a:t>
              </a: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conflict-based </a:t>
              </a: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attacks</a:t>
              </a:r>
              <a:endParaRPr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0"/>
            <p:cNvSpPr txBox="1"/>
            <p:nvPr/>
          </p:nvSpPr>
          <p:spPr>
            <a:xfrm>
              <a:off x="3735244" y="2655225"/>
              <a:ext cx="1931100" cy="15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Integrates </a:t>
              </a: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GhostMinion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's 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strictness-order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to prevent </a:t>
              </a: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transient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execution attacks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0"/>
            <p:cNvSpPr txBox="1"/>
            <p:nvPr/>
          </p:nvSpPr>
          <p:spPr>
            <a:xfrm>
              <a:off x="5887697" y="2737775"/>
              <a:ext cx="1646700" cy="15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And evaluate </a:t>
              </a: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performance </a:t>
              </a: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overhead</a:t>
              </a:r>
              <a:r>
                <a:rPr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of these combined techniques</a:t>
              </a: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0" name="Google Shape;90;p10"/>
          <p:cNvSpPr/>
          <p:nvPr/>
        </p:nvSpPr>
        <p:spPr>
          <a:xfrm>
            <a:off x="837475" y="5005893"/>
            <a:ext cx="74985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Metrics of interest: </a:t>
            </a:r>
            <a:r>
              <a:rPr b="1" lang="en" sz="1900">
                <a:solidFill>
                  <a:schemeClr val="dk1"/>
                </a:solidFill>
              </a:rPr>
              <a:t>IPC</a:t>
            </a:r>
            <a:r>
              <a:rPr lang="en" sz="1900">
                <a:solidFill>
                  <a:schemeClr val="dk1"/>
                </a:solidFill>
              </a:rPr>
              <a:t>, </a:t>
            </a:r>
            <a:r>
              <a:rPr b="1" lang="en" sz="1900">
                <a:solidFill>
                  <a:schemeClr val="dk1"/>
                </a:solidFill>
              </a:rPr>
              <a:t>MPKI</a:t>
            </a:r>
            <a:endParaRPr b="1" sz="24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Checkpoint 1</a:t>
            </a:r>
            <a:endParaRPr/>
          </a:p>
        </p:txBody>
      </p:sp>
      <p:sp>
        <p:nvSpPr>
          <p:cNvPr id="96" name="Google Shape;96;p11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1" title="repeat-animated-icon-download-in-lottie-json-gif-static-svg-file-formats--arrow-sync-update-communication-reload-podcast-loading-pack-entertainment-icons-965743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036091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1: </a:t>
            </a:r>
            <a:r>
              <a:rPr lang="en"/>
              <a:t>Challenges fac</a:t>
            </a:r>
            <a:r>
              <a:rPr lang="en"/>
              <a:t>ed</a:t>
            </a:r>
            <a:endParaRPr/>
          </a:p>
        </p:txBody>
      </p:sp>
      <p:sp>
        <p:nvSpPr>
          <p:cNvPr id="103" name="Google Shape;103;p12"/>
          <p:cNvSpPr txBox="1"/>
          <p:nvPr>
            <p:ph idx="1" type="body"/>
          </p:nvPr>
        </p:nvSpPr>
        <p:spPr>
          <a:xfrm>
            <a:off x="311700" y="917150"/>
            <a:ext cx="86736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Version mismatch in gem5 version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Original Mirage in gem5 </a:t>
            </a:r>
            <a:r>
              <a:rPr b="1" lang="en" sz="1800"/>
              <a:t>v19</a:t>
            </a:r>
            <a:r>
              <a:rPr lang="en" sz="1800"/>
              <a:t> is not replicable </a:t>
            </a:r>
            <a:endParaRPr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Ported to latest gem5 </a:t>
            </a:r>
            <a:r>
              <a:rPr b="1" lang="en" sz="1800"/>
              <a:t>v24</a:t>
            </a:r>
            <a:br>
              <a:rPr b="1" lang="en" sz="1000"/>
            </a:br>
            <a:endParaRPr b="1" sz="10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Original GhostMinion =&gt; gem5 </a:t>
            </a:r>
            <a:r>
              <a:rPr b="1" lang="en" sz="1800"/>
              <a:t>v20</a:t>
            </a:r>
            <a:endParaRPr b="1"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Ported to gem5 </a:t>
            </a:r>
            <a:r>
              <a:rPr b="1" lang="en" sz="1800"/>
              <a:t>v24</a:t>
            </a:r>
            <a:r>
              <a:rPr lang="en" sz="1800"/>
              <a:t> but not compatible.</a:t>
            </a:r>
            <a:endParaRPr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Sol: fallback to gem5 </a:t>
            </a:r>
            <a:r>
              <a:rPr b="1" lang="en" sz="1800"/>
              <a:t>v20</a:t>
            </a:r>
            <a:br>
              <a:rPr lang="en" sz="1000"/>
            </a:br>
            <a:endParaRPr sz="12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Architecture mismatch</a:t>
            </a:r>
            <a:endParaRPr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Original Mirage =&gt; </a:t>
            </a:r>
            <a:r>
              <a:rPr b="1" lang="en" sz="1800"/>
              <a:t>X86</a:t>
            </a:r>
            <a:r>
              <a:rPr lang="en" sz="1800"/>
              <a:t>; Original GhostMinion =&gt; </a:t>
            </a:r>
            <a:r>
              <a:rPr b="1" lang="en" sz="1800"/>
              <a:t>ARM</a:t>
            </a:r>
            <a:r>
              <a:rPr lang="en" sz="1800"/>
              <a:t>;</a:t>
            </a:r>
            <a:endParaRPr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Ported GhostMinion to </a:t>
            </a:r>
            <a:r>
              <a:rPr b="1" lang="en" sz="1800"/>
              <a:t>X86</a:t>
            </a:r>
            <a:r>
              <a:rPr lang="en" sz="1800"/>
              <a:t> but not supported;</a:t>
            </a:r>
            <a:endParaRPr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Finally, Ported Mirage to </a:t>
            </a:r>
            <a:r>
              <a:rPr b="1" lang="en" sz="1800"/>
              <a:t>ARM</a:t>
            </a:r>
            <a:r>
              <a:rPr lang="en" sz="1800"/>
              <a:t>.</a:t>
            </a:r>
            <a:endParaRPr sz="18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Running benchmark suite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Checkpointing is needed to reproduce results same as given in paper.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/>
              <a:t>Checkpoint 1: </a:t>
            </a:r>
            <a:r>
              <a:rPr lang="en" sz="3500"/>
              <a:t>Work done</a:t>
            </a:r>
            <a:endParaRPr sz="3500"/>
          </a:p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368250" y="1056950"/>
            <a:ext cx="8296500" cy="4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mbria"/>
              <a:buChar char="➢"/>
            </a:pP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Setup </a:t>
            </a:r>
            <a:r>
              <a:rPr b="1" lang="en" sz="2600">
                <a:latin typeface="Cambria"/>
                <a:ea typeface="Cambria"/>
                <a:cs typeface="Cambria"/>
                <a:sym typeface="Cambria"/>
              </a:rPr>
              <a:t>MIRAGE</a:t>
            </a: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 artifact in gem5</a:t>
            </a:r>
            <a:r>
              <a:rPr b="1" lang="en" sz="2600">
                <a:latin typeface="Cambria"/>
                <a:ea typeface="Cambria"/>
                <a:cs typeface="Cambria"/>
                <a:sym typeface="Cambria"/>
              </a:rPr>
              <a:t>v24</a:t>
            </a: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.</a:t>
            </a:r>
            <a:endParaRPr sz="2600">
              <a:latin typeface="Cambria"/>
              <a:ea typeface="Cambria"/>
              <a:cs typeface="Cambria"/>
              <a:sym typeface="Cambria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mbria"/>
              <a:buChar char="➢"/>
            </a:pPr>
            <a:r>
              <a:rPr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Setup </a:t>
            </a:r>
            <a:r>
              <a:rPr b="1"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GhostMinion</a:t>
            </a:r>
            <a:r>
              <a:rPr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artifact in gem5</a:t>
            </a:r>
            <a:r>
              <a:rPr b="1"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v20.1</a:t>
            </a:r>
            <a:r>
              <a:rPr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2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mbria"/>
              <a:buChar char="➢"/>
            </a:pP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Evaluation of the techniques with 7 SPECspeed</a:t>
            </a:r>
            <a:r>
              <a:rPr baseline="30000"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®</a:t>
            </a: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2017Integer &amp; 5 SPECspeed</a:t>
            </a:r>
            <a:r>
              <a:rPr baseline="30000"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®</a:t>
            </a: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2017Floating Point benchmarks.</a:t>
            </a:r>
            <a:endParaRPr sz="2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1: </a:t>
            </a:r>
            <a:r>
              <a:rPr lang="en"/>
              <a:t>Simulation Configuration</a:t>
            </a:r>
            <a:endParaRPr/>
          </a:p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311700" y="1280528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Architecture: </a:t>
            </a:r>
            <a:r>
              <a:rPr b="1" lang="en" sz="2200"/>
              <a:t>ARM-64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Core: </a:t>
            </a:r>
            <a:r>
              <a:rPr b="1" lang="en" sz="2200"/>
              <a:t>Single-Core</a:t>
            </a:r>
            <a:r>
              <a:rPr lang="en" sz="2200"/>
              <a:t>, 8-Wide, </a:t>
            </a:r>
            <a:r>
              <a:rPr b="1" lang="en" sz="2200"/>
              <a:t>Out-of-order</a:t>
            </a:r>
            <a:r>
              <a:rPr lang="en" sz="2200"/>
              <a:t>, 2.0GHz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L1D: 32KiB, 2-cycle-latency, 8 way, 4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L1I: 32KiB, 2-cycle-latency, 8 way, 4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L2: 8MiB, 20-cycle-latency, 16 way, 20 MSHRs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DRAM: 8GiB DDR4 2400MT/s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Warmup-Instruction: </a:t>
            </a:r>
            <a:r>
              <a:rPr b="1" lang="en" sz="2200"/>
              <a:t>500M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Simulation-Instruction: </a:t>
            </a:r>
            <a:r>
              <a:rPr b="1" lang="en" sz="2200"/>
              <a:t>500M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311700" y="104691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MIRAGE Results</a:t>
            </a:r>
            <a:r>
              <a:rPr lang="en"/>
              <a:t> </a:t>
            </a:r>
            <a:r>
              <a:rPr lang="en"/>
              <a:t>-</a:t>
            </a:r>
            <a:r>
              <a:rPr lang="en"/>
              <a:t> </a:t>
            </a:r>
            <a:r>
              <a:rPr lang="en"/>
              <a:t>Speedup</a:t>
            </a:r>
            <a:endParaRPr/>
          </a:p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462728" y="5238667"/>
            <a:ext cx="6441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995375" y="4781848"/>
            <a:ext cx="7057500" cy="694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Why do we get a speedup in some cases?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63" y="855291"/>
            <a:ext cx="7624515" cy="381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s77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